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75" r:id="rId15"/>
    <p:sldId id="269" r:id="rId16"/>
    <p:sldId id="273" r:id="rId17"/>
    <p:sldId id="271" r:id="rId18"/>
    <p:sldId id="270" r:id="rId19"/>
    <p:sldId id="272" r:id="rId20"/>
    <p:sldId id="274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91D3"/>
    <a:srgbClr val="FF99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2986" autoAdjust="0"/>
  </p:normalViewPr>
  <p:slideViewPr>
    <p:cSldViewPr snapToGrid="0" showGuides="1">
      <p:cViewPr varScale="1">
        <p:scale>
          <a:sx n="59" d="100"/>
          <a:sy n="59" d="100"/>
        </p:scale>
        <p:origin x="750" y="6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68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908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33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5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8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3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721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06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1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08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33CC3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31FDD-D6C3-4222-BAAD-27855355C448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3B345-1297-4D91-A0D6-896F09158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9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1779813"/>
            <a:ext cx="9144000" cy="132193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Млекопитающие.</a:t>
            </a:r>
            <a:b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 Приматы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86700" y="3431453"/>
            <a:ext cx="3967843" cy="806676"/>
          </a:xfrm>
        </p:spPr>
        <p:txBody>
          <a:bodyPr/>
          <a:lstStyle/>
          <a:p>
            <a:pPr algn="l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презентации : Попова Л.А.</a:t>
            </a:r>
          </a:p>
          <a:p>
            <a:pPr algn="l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едагог дополнительного образования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2" y="3737514"/>
            <a:ext cx="3122911" cy="28852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935" y="3834791"/>
            <a:ext cx="3619030" cy="2715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4423"/>
          <a:stretch/>
        </p:blipFill>
        <p:spPr>
          <a:xfrm>
            <a:off x="8631347" y="293233"/>
            <a:ext cx="3377210" cy="28085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r="35461"/>
          <a:stretch/>
        </p:blipFill>
        <p:spPr>
          <a:xfrm>
            <a:off x="273432" y="365484"/>
            <a:ext cx="2812667" cy="29017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457" y="4436996"/>
            <a:ext cx="3331029" cy="22308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851" y="216606"/>
            <a:ext cx="1932599" cy="17253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803" y="365484"/>
            <a:ext cx="1857826" cy="165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4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472" y="247876"/>
            <a:ext cx="11049000" cy="63622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Приматы наиболее прогрессивная группа плацентарных млекопитающих.  Они отличаются от других млекопитающих комплексом характерных особенностей: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имеют бинокулярное зрение т.е. способность создавать объемное видение предмета слиянием изображений обоих глаз в одно целое;</a:t>
            </a:r>
          </a:p>
          <a:p>
            <a:pPr marL="0" indent="0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высокую степень развития головного мозга;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большой палец противопоставлен остальным четырём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 человека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lvl="0" indent="0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ногтевые пластины на всех пальцах (как у человека);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разделение функций передних конечностей – рук и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задних конечностей – ног.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845" t="30914" r="7413" b="15142"/>
          <a:stretch/>
        </p:blipFill>
        <p:spPr>
          <a:xfrm>
            <a:off x="1264389" y="1786419"/>
            <a:ext cx="3200401" cy="166551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732564" y="2296011"/>
            <a:ext cx="2726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монокулярное зрение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бинокулярное зрение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kipmu.ru/wp-content/uploads/ruk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4"/>
          <a:stretch/>
        </p:blipFill>
        <p:spPr bwMode="auto">
          <a:xfrm>
            <a:off x="7933192" y="3041658"/>
            <a:ext cx="1727844" cy="1235134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46982"/>
          <a:stretch/>
        </p:blipFill>
        <p:spPr>
          <a:xfrm>
            <a:off x="10196584" y="2942342"/>
            <a:ext cx="1568415" cy="1235133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28" name="Picture 4" descr="https://timesknowledge.wwmindia.com/content/2018/nov/image-2018-11-12215420063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24" y="4881527"/>
            <a:ext cx="1823812" cy="1211126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9414" y="4904365"/>
            <a:ext cx="1755585" cy="1881944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61136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349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Приматы произошли от древних насекомоядных . 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рисунок раннего примата,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группы животных,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обособившихся от насекомоядных.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Небольшое животное, называемое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нотарктус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Notharctus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 Считается дальним предком человека.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52" y="2084596"/>
            <a:ext cx="2773262" cy="3561908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30840" y="5803866"/>
            <a:ext cx="2873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</a:rPr>
              <a:t>Н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отарктус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accent6">
                    <a:lumMod val="50000"/>
                  </a:schemeClr>
                </a:solidFill>
              </a:rPr>
              <a:t>Notharctus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18366" y="2084596"/>
            <a:ext cx="767325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Нотарктус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обитал в лесных областях вблизи тропиков, 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питался молодыми листьями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плодами.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Бегал и перепрыгивал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ветки на другую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гибких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конечностей.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каждой было по пять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примитивных пальцев. </a:t>
            </a:r>
          </a:p>
          <a:p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8656" y="4222575"/>
            <a:ext cx="78673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 приматов, их эволюционный путь 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 с Азией, Южной Европой и Северной Америкой.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менее точное время появления приматов учёные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не могут. Однако, приблизительное время п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оявления приматов - 65 -116 миллионов лет назад.</a:t>
            </a:r>
          </a:p>
          <a:p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1312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2029" y="218169"/>
            <a:ext cx="5448300" cy="74521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приматов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18743" y="1474341"/>
            <a:ext cx="2947025" cy="58477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3200" dirty="0" smtClean="0"/>
              <a:t>Отряд Приматы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925246" y="2780322"/>
            <a:ext cx="379430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Подотряд Низшие приматы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886700" y="2780321"/>
            <a:ext cx="3807132" cy="46166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Подотряд Высшие приматы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6004" y="3854914"/>
            <a:ext cx="16411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Руконожковые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6206" y="4486213"/>
            <a:ext cx="13260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Индриевые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04592" y="5058922"/>
            <a:ext cx="118513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Галаговые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56175" y="5731206"/>
            <a:ext cx="220259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Карликовые лемуры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34655" y="5731206"/>
            <a:ext cx="15840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Долгопятовые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86568" y="5087720"/>
            <a:ext cx="118974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Лориевые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481443" y="4444234"/>
            <a:ext cx="13217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Лемуровые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299759" y="3854914"/>
            <a:ext cx="123796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Тупайевые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054607" y="3467141"/>
            <a:ext cx="954233" cy="57243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218745" y="3491957"/>
            <a:ext cx="950341" cy="99425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527366" y="3506882"/>
            <a:ext cx="641720" cy="134866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904732" y="3468755"/>
            <a:ext cx="351825" cy="211005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275561" y="3471244"/>
            <a:ext cx="372858" cy="210756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313568" y="3521026"/>
            <a:ext cx="627142" cy="136840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343619" y="3516141"/>
            <a:ext cx="905712" cy="106632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343619" y="3429000"/>
            <a:ext cx="741574" cy="68864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481442" y="2081875"/>
            <a:ext cx="1761515" cy="590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193066" y="2081875"/>
            <a:ext cx="1954891" cy="4881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3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645659"/>
          </a:xfrm>
        </p:spPr>
        <p:txBody>
          <a:bodyPr anchor="t"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Подотряд низшие приматы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7257" y="1678668"/>
            <a:ext cx="52578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Тупайя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небольшой зверек, длина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 в среднем 19,5 см, хвоста — 16,5;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- около 140г.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конечности пятипалые, вооружены длинными острыми когтями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Подвижность большого пальца ограничена, ногтевых пластин нет, это отличает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тупай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остальных  представителей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приматов.Глаза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большие, расположены по бокам головы, мозг примитивный без извилин и борозд.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261" r="14532"/>
          <a:stretch/>
        </p:blipFill>
        <p:spPr>
          <a:xfrm>
            <a:off x="212271" y="1010784"/>
            <a:ext cx="5745480" cy="5304631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966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0449" y="3429000"/>
            <a:ext cx="6024609" cy="323918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Индри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достигают величины от 64 до 90 см, хвост, в отличие от всех других лемуров, очень короткий и насчитывает лишь от 4 до 5 см. Масса индри составляет от 6,5 до 9,5 кг. Задние лапы очень длинные, большие пальцы увеличенные и противопоставленные остальным пальцам. Шерсть очень густая с бело-серо-чёрным узором, который по своему виду может варьировать. Как и все лемуры обитает на Мадагаскаре.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0700" y="130629"/>
            <a:ext cx="6014358" cy="3131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Руконожка ай-ай.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Названа руконожкой потому, что задние конечности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длинному противопоставленному пальцу,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напоминают руки. Название ай-ай пошло от криков, которые они произносят в ночи, тревожа местное население. Из-за неконтролируемой вырубки леса, численность ай-ай сведена к минимуму. Вид занесён в Международную Красную книгу.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24" y="292326"/>
            <a:ext cx="3701845" cy="3065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85" y="3702767"/>
            <a:ext cx="3953884" cy="296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7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8672" y="233786"/>
            <a:ext cx="5257800" cy="2982233"/>
          </a:xfrm>
        </p:spPr>
        <p:txBody>
          <a:bodyPr anchor="t"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Лори 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лина взрослых особей может достигать 18—21 см.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аспространен в Юго-восточной Азии — во вторичных лесах Вьетнама, Лаоса и Камбоджи. Ведет древесный образ жизни. Одиночки, имеют индивидуальные участки. Едят фрукты, цветы, нектар, насекомых, и даже ядовитых насекомых, любят яйца птиц, камедь.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8672" y="3559629"/>
            <a:ext cx="5655128" cy="31514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Галаго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род приматов семейства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галаговых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самые многочисленные приматы в Африке; водятся практически в каждом крупном лесном массиве на континенте. Также живут в саваннах, на опушках леса, в зарослях кустарника у крупных рек. Анатомия и образ жизни схожи с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лориевыми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однако,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значительно быстрее и обычно охотятся, преследуя добычу.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101"/>
          <a:stretch/>
        </p:blipFill>
        <p:spPr>
          <a:xfrm>
            <a:off x="408215" y="233786"/>
            <a:ext cx="3886200" cy="33258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15" y="3732807"/>
            <a:ext cx="4321629" cy="280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7067" y="3684058"/>
            <a:ext cx="6488490" cy="2981593"/>
          </a:xfrm>
        </p:spPr>
        <p:txBody>
          <a:bodyPr anchor="t"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Мышиный лемур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маленький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семейства карликовые лемуры.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один из самых маленьких приматов, главный конкурент за это звание — карликовая игрунка. Вес около 50 граммов, длина тела около 20 сантиметров, из них 10 приходится на хвост. Обитают в тропических лесах.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7272" y="365125"/>
            <a:ext cx="5203372" cy="3063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Лемур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 настоящие лемуры.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тройные животные, размером с кошку. Длина тела составляет от 38 до 45 см, а чёрно-белый полосатый хвост длиной от 55 до 62 см. </a:t>
            </a:r>
            <a:r>
              <a:rPr lang="ru-RU" sz="24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Вес кошачьих лемуров может достигать 3,5 кг.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04" y="320939"/>
            <a:ext cx="4656271" cy="31080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48" y="3684058"/>
            <a:ext cx="3387266" cy="26183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830" y="6306186"/>
            <a:ext cx="4106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Мышиный лемур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микроцебус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16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4000" y="375558"/>
            <a:ext cx="5103586" cy="63681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Долгопят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тела- 10 см, хвост, лишённый волос, длиннее тела. Средний вес самцов — около 134 г, самок — около 117 г.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Голова крупная, округлая, способна поворачиваться почти на 360°. Чрезвычайно крупные глаза, приспособленные для ночного образа жизни.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Подвижные уши, хороший слух. Задние конечности особо развиты и имеют удлинённые лодыжки.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Долгопят способен совершать с места прыжки на расстояние нескольких метров.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Пальцы длинные, заканчивающиеся плоскими подушечками. Мех густой, шелковистый, от серого до тёмно-коричневого цвета.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Питается насекомыми  Живёт на ветвях деревьев, кустарника, в бамбуковых зарослях.  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518" r="12371"/>
          <a:stretch/>
        </p:blipFill>
        <p:spPr>
          <a:xfrm>
            <a:off x="439057" y="717658"/>
            <a:ext cx="5164668" cy="5683941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42941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3157" y="69430"/>
            <a:ext cx="5448300" cy="61284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приматов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4732" y="775775"/>
            <a:ext cx="2947025" cy="58477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Отряд Приматы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416" y="1889539"/>
            <a:ext cx="379430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Подотряд Низшие приматы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1431" y="1815153"/>
            <a:ext cx="3807132" cy="46166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Подотряд Высшие приматы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922" y="2918960"/>
            <a:ext cx="16411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Руконожковые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365" y="3631793"/>
            <a:ext cx="13260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Индриевые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6386" y="4348619"/>
            <a:ext cx="118513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Галаговые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233" y="4933195"/>
            <a:ext cx="220259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Карликовые лемуры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1442" y="5485077"/>
            <a:ext cx="15840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Долгопятовые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16015" y="4401696"/>
            <a:ext cx="118974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Лориевые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99754" y="3813096"/>
            <a:ext cx="13217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Лемуровые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5385" y="3106939"/>
            <a:ext cx="123796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Тупайевые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076866" y="2324086"/>
            <a:ext cx="954233" cy="57243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1467846" y="2526988"/>
            <a:ext cx="723750" cy="100925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1726585" y="2469718"/>
            <a:ext cx="593798" cy="174875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218085" y="2469718"/>
            <a:ext cx="147821" cy="24099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497060" y="2546055"/>
            <a:ext cx="727672" cy="2934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659993" y="2550080"/>
            <a:ext cx="780478" cy="17584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854925" y="2458928"/>
            <a:ext cx="1202427" cy="64469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690749" y="2530728"/>
            <a:ext cx="921070" cy="119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440776" y="3522297"/>
            <a:ext cx="166551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Надсемейство</a:t>
            </a:r>
          </a:p>
          <a:p>
            <a:r>
              <a:rPr lang="ru-RU" dirty="0" smtClean="0"/>
              <a:t>широконосые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917067" y="4661870"/>
            <a:ext cx="99251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Игрунки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137896" y="5302527"/>
            <a:ext cx="173656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Паукообразные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632740" y="4791050"/>
            <a:ext cx="90653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Ревуны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682115" y="4174754"/>
            <a:ext cx="2053704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Надсемейство </a:t>
            </a:r>
          </a:p>
          <a:p>
            <a:r>
              <a:rPr lang="ru-RU" dirty="0"/>
              <a:t> </a:t>
            </a:r>
            <a:r>
              <a:rPr lang="ru-RU" dirty="0" smtClean="0"/>
              <a:t>      узконосые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собакоподобные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8069497" y="6413646"/>
            <a:ext cx="125867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Мартышки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7292252" y="5964014"/>
            <a:ext cx="126188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Мандрилы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229140" y="6360440"/>
            <a:ext cx="1063112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Павианы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8928544" y="5827954"/>
            <a:ext cx="93948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Макаки</a:t>
            </a:r>
            <a:endParaRPr lang="ru-RU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flipH="1">
            <a:off x="6760696" y="3910364"/>
            <a:ext cx="450421" cy="31388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5614543" y="4300064"/>
            <a:ext cx="450421" cy="31388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6145142" y="4366923"/>
            <a:ext cx="75714" cy="8482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486223" y="4350491"/>
            <a:ext cx="355025" cy="34784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361962" y="3607440"/>
            <a:ext cx="1797611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семейство</a:t>
            </a:r>
          </a:p>
          <a:p>
            <a:r>
              <a:rPr lang="ru-RU" sz="1400" dirty="0" smtClean="0"/>
              <a:t>человекообразные</a:t>
            </a:r>
            <a:endParaRPr lang="ru-RU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10337049" y="5831683"/>
            <a:ext cx="120097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Орангутан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10035228" y="5314249"/>
            <a:ext cx="9725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Горилла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10683775" y="6349117"/>
            <a:ext cx="123303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Шимпанзе</a:t>
            </a:r>
            <a:endParaRPr lang="ru-RU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10779321" y="4209870"/>
            <a:ext cx="384707" cy="10926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11402794" y="4179220"/>
            <a:ext cx="18205" cy="158849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11675690" y="4168628"/>
            <a:ext cx="233266" cy="213867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6792936" y="5117861"/>
            <a:ext cx="1256022" cy="1231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8412648" y="5236515"/>
            <a:ext cx="334051" cy="109683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94" idx="2"/>
          </p:cNvCxnSpPr>
          <p:nvPr/>
        </p:nvCxnSpPr>
        <p:spPr>
          <a:xfrm flipH="1">
            <a:off x="9827571" y="3005647"/>
            <a:ext cx="885145" cy="42392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8550319" y="5160382"/>
            <a:ext cx="400900" cy="5779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endCxn id="3" idx="0"/>
          </p:cNvCxnSpPr>
          <p:nvPr/>
        </p:nvCxnSpPr>
        <p:spPr>
          <a:xfrm flipH="1">
            <a:off x="6273533" y="2315823"/>
            <a:ext cx="390202" cy="120647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7715354" y="2276818"/>
            <a:ext cx="237088" cy="187815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H="1">
            <a:off x="7743686" y="5189860"/>
            <a:ext cx="450375" cy="73400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7833898" y="2339539"/>
            <a:ext cx="1723084" cy="33900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9556982" y="2359316"/>
            <a:ext cx="2311468" cy="646331"/>
          </a:xfrm>
          <a:prstGeom prst="rect">
            <a:avLst/>
          </a:prstGeom>
          <a:solidFill>
            <a:srgbClr val="E391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Надсемейство</a:t>
            </a:r>
          </a:p>
          <a:p>
            <a:r>
              <a:rPr lang="ru-RU" dirty="0" smtClean="0"/>
              <a:t>человекоподобные</a:t>
            </a:r>
            <a:endParaRPr lang="ru-RU" dirty="0"/>
          </a:p>
        </p:txBody>
      </p:sp>
      <p:cxnSp>
        <p:nvCxnSpPr>
          <p:cNvPr id="96" name="Прямая со стрелкой 95"/>
          <p:cNvCxnSpPr/>
          <p:nvPr/>
        </p:nvCxnSpPr>
        <p:spPr>
          <a:xfrm flipH="1">
            <a:off x="10521483" y="2241252"/>
            <a:ext cx="146514" cy="456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8966321" y="3462442"/>
            <a:ext cx="1121204" cy="640175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ru-RU" sz="1600" dirty="0" smtClean="0"/>
              <a:t>Семейство</a:t>
            </a:r>
          </a:p>
          <a:p>
            <a:pPr algn="ctr">
              <a:lnSpc>
                <a:spcPts val="2160"/>
              </a:lnSpc>
            </a:pPr>
            <a:r>
              <a:rPr lang="ru-RU" sz="1600" dirty="0" smtClean="0"/>
              <a:t>человек</a:t>
            </a:r>
            <a:endParaRPr lang="ru-RU" sz="1600" dirty="0"/>
          </a:p>
        </p:txBody>
      </p:sp>
      <p:cxnSp>
        <p:nvCxnSpPr>
          <p:cNvPr id="130" name="Прямая со стрелкой 129"/>
          <p:cNvCxnSpPr>
            <a:stCxn id="94" idx="2"/>
          </p:cNvCxnSpPr>
          <p:nvPr/>
        </p:nvCxnSpPr>
        <p:spPr>
          <a:xfrm>
            <a:off x="10712716" y="3005647"/>
            <a:ext cx="451312" cy="55323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>
            <a:stCxn id="4" idx="2"/>
          </p:cNvCxnSpPr>
          <p:nvPr/>
        </p:nvCxnSpPr>
        <p:spPr>
          <a:xfrm>
            <a:off x="4378245" y="1360550"/>
            <a:ext cx="1236298" cy="3368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flipH="1">
            <a:off x="3611819" y="1384512"/>
            <a:ext cx="769276" cy="4550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9911552" y="4565175"/>
            <a:ext cx="1012871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Гиббон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143" name="Прямая со стрелкой 142"/>
          <p:cNvCxnSpPr/>
          <p:nvPr/>
        </p:nvCxnSpPr>
        <p:spPr>
          <a:xfrm flipH="1">
            <a:off x="10576686" y="4154977"/>
            <a:ext cx="202635" cy="4101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00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0218" y="104417"/>
            <a:ext cx="7048500" cy="12712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Надсемейство широконосые обезьяны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них хрящевая носовая перегородка широкая и ноздри направлены вперёд. Обитают в Южной и Центральной Америке.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171" y="4735837"/>
            <a:ext cx="12017829" cy="198326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и средние обезьяны, часто с хватательными хвостами. Наиболее примитивное семейство </a:t>
            </a:r>
            <a:r>
              <a:rPr lang="ru-RU" sz="8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ингрунковые</a:t>
            </a: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у них ещё когтеобразные ногти, большой палец не противопоставляется другим, хвост беличий, не хватательный.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Паукообразные обезьяны </a:t>
            </a:r>
            <a:r>
              <a:rPr lang="ru-RU" sz="8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коаты</a:t>
            </a: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имеют длиннейшие руки и ноги и цепких хватательный хвост.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Ревуны по утрам оглашают окрестные леса устрашающим громкоголосым хором. На нижней стороне хвоста у них нет волос и развивается папиллярный узор, как на ладонях и подошвах.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69" y="1375663"/>
            <a:ext cx="2207079" cy="277582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47702" y="4251390"/>
            <a:ext cx="992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Игрунки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16" y="1375663"/>
            <a:ext cx="3981905" cy="2657443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533612" y="4079205"/>
            <a:ext cx="9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Ревуны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492842" y="4070972"/>
            <a:ext cx="2743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Паукообразные обезьяны</a:t>
            </a:r>
          </a:p>
          <a:p>
            <a:pPr algn="ctr"/>
            <a:r>
              <a:rPr lang="ru-RU" dirty="0" smtClean="0"/>
              <a:t>Перуанская </a:t>
            </a:r>
            <a:r>
              <a:rPr lang="ru-RU" dirty="0" err="1" smtClean="0"/>
              <a:t>коата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r="21444"/>
          <a:stretch/>
        </p:blipFill>
        <p:spPr>
          <a:xfrm>
            <a:off x="8151868" y="1375663"/>
            <a:ext cx="3670018" cy="2627938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6549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012" y="532123"/>
            <a:ext cx="9341055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Надсемейство узконосые или 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собакоподобные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Лицевой отдел черепа у них выступает вперед, хвост длинный или короткий, но никогда не бывает хватательным. Обычно есть защёчные мешки и седалищные мозоли. В Африке обитают мартышки, павианы, в Азии – азиатские макаки и тонкотелы. В отличие от широконосых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обезъян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они не строго древесные и часто спускаются на землю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28" y="5663094"/>
            <a:ext cx="11313179" cy="1082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известна макака-резус – подопытное животное медицины, а также западноафриканские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мангобеи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носители вируса СПИД-2. Более крупные (до 25 кг) наземные павианы из Африки – гамадрилы, мандрилы,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анубисы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9" y="240916"/>
            <a:ext cx="2694258" cy="1795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029" y="2126276"/>
            <a:ext cx="2135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Мартышковые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Макака-резус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0" y="2853045"/>
            <a:ext cx="2945742" cy="1963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0428" y="4871520"/>
            <a:ext cx="309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Мартышковые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Мангобеи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Западная Африка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973" y="2212531"/>
            <a:ext cx="2708491" cy="25708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23226" y="4774332"/>
            <a:ext cx="237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Павианы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Гамадрил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Африка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20426" r="15802" b="7008"/>
          <a:stretch/>
        </p:blipFill>
        <p:spPr>
          <a:xfrm>
            <a:off x="6635191" y="2269594"/>
            <a:ext cx="2246311" cy="24566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28881" y="4694949"/>
            <a:ext cx="2122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Павианы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Мандрил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Африка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252" r="9795"/>
          <a:stretch/>
        </p:blipFill>
        <p:spPr>
          <a:xfrm>
            <a:off x="9150554" y="2308417"/>
            <a:ext cx="2917372" cy="22411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687616" y="4601837"/>
            <a:ext cx="2122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Павианы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Анубис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Африка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3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812" y="184192"/>
            <a:ext cx="7909078" cy="258038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Надсемейство узконосые обезьяны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всей Африке распространен род мартышек (23вида).  Самая известная – зеленая мартышка. В Азии распространены тонкотелы, или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лангуры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видов –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гульман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Индии почитается священным, как воплощение царя обезьян, героя «Рамаяны»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Ханумана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2" y="3097714"/>
            <a:ext cx="4076547" cy="2803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890" y="3054885"/>
            <a:ext cx="3654587" cy="27409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830" y="6020033"/>
            <a:ext cx="2894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Мартышковые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Зеленая мартышка. Африка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18890" y="5901465"/>
            <a:ext cx="3774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Мартышковые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Серый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лангур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гульман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–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Хануман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Индия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0868" r="12452"/>
          <a:stretch/>
        </p:blipFill>
        <p:spPr>
          <a:xfrm>
            <a:off x="4499609" y="3097563"/>
            <a:ext cx="3192782" cy="26555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2882" y="6020033"/>
            <a:ext cx="306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Сем.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Мартышковые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Л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ангур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Нилгири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Индия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890" y="136960"/>
            <a:ext cx="3641317" cy="24429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274629" y="2579914"/>
            <a:ext cx="102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Хануман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9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945" y="332251"/>
            <a:ext cx="8285337" cy="805308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Семейство человекообразные обезьяны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413" y="4063652"/>
            <a:ext cx="231865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Горилла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079171" y="5372951"/>
            <a:ext cx="236764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Орангутанг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510360" y="4276071"/>
            <a:ext cx="170905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Гиббон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451810" y="1923356"/>
            <a:ext cx="324179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Высшие человекообразные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43990" y="1923356"/>
            <a:ext cx="324179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Низшие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человекообразные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18694" y="4063652"/>
            <a:ext cx="231865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Шимпанзе</a:t>
            </a:r>
            <a:endParaRPr lang="ru-RU" sz="3600" dirty="0"/>
          </a:p>
        </p:txBody>
      </p:sp>
      <p:cxnSp>
        <p:nvCxnSpPr>
          <p:cNvPr id="12" name="Прямая со стрелкой 11"/>
          <p:cNvCxnSpPr>
            <a:stCxn id="8" idx="2"/>
          </p:cNvCxnSpPr>
          <p:nvPr/>
        </p:nvCxnSpPr>
        <p:spPr>
          <a:xfrm flipH="1">
            <a:off x="2079171" y="2754353"/>
            <a:ext cx="993538" cy="111551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072709" y="2830553"/>
            <a:ext cx="0" cy="238999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8" idx="2"/>
          </p:cNvCxnSpPr>
          <p:nvPr/>
        </p:nvCxnSpPr>
        <p:spPr>
          <a:xfrm>
            <a:off x="3072709" y="2754353"/>
            <a:ext cx="1374105" cy="126791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9" idx="2"/>
          </p:cNvCxnSpPr>
          <p:nvPr/>
        </p:nvCxnSpPr>
        <p:spPr>
          <a:xfrm>
            <a:off x="9364889" y="2754353"/>
            <a:ext cx="0" cy="14653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184571" y="1215451"/>
            <a:ext cx="1061357" cy="65683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4261896" y="1170434"/>
            <a:ext cx="1136484" cy="70185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03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929" y="359228"/>
            <a:ext cx="11772900" cy="218803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Надсемейство человекоподобных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объединяет два  семейства - человек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человекообразные обезьяны.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обезьян этого семейства мозг крупный (600г.), нет хвоста, защечных мешков и седалищных мозолей. У них те же группы крови что и у человека и анатомическое строение за немногими исключениями человеческое. Строго говоря у человека головной  мозг на 500 г. больше и таз с «задними» конечностями приспособлен 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прямохождению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  Других кардинальных отличий нет.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929" y="5852165"/>
            <a:ext cx="10853057" cy="915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Низшие человекообразные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гиббоны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лесов Юго-Восточной Азии  невелики -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кг. и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относительно недавно потеряли хвосты, и сохранили седалищные мозоли.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t="10695" r="15533"/>
          <a:stretch/>
        </p:blipFill>
        <p:spPr>
          <a:xfrm>
            <a:off x="576941" y="2358067"/>
            <a:ext cx="4419602" cy="3126859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673" y="2283969"/>
            <a:ext cx="4803313" cy="3200958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566116" y="5430079"/>
            <a:ext cx="2588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Белорукий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гиббон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8726" y="5418054"/>
            <a:ext cx="2973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Длиннорукий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г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иббон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690" y="5029102"/>
            <a:ext cx="5257800" cy="769409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216292"/>
            <a:ext cx="11658865" cy="3522134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Орангутанг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–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переводе с малайского— «лесной человек»,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человекоподобных наиболее далеко от человека отстоит азиатский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орангутанг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(масса самцов 189 кг). Орангутанги крайне редко 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спускаются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землю, живут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 деревьях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питаются листьями, молодыми побегами.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орангутанги 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обитали по всей Юго-Восточной Азии, а в наши дни остались только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островах Борнео и Суматре.  По некоторым данным,  орангутанг считается </a:t>
            </a:r>
            <a:endParaRPr lang="en-US" sz="18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самым умным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животным после человека.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779" t="11581"/>
          <a:stretch/>
        </p:blipFill>
        <p:spPr>
          <a:xfrm>
            <a:off x="8147957" y="1534886"/>
            <a:ext cx="3830133" cy="50713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8876"/>
          <a:stretch/>
        </p:blipFill>
        <p:spPr>
          <a:xfrm>
            <a:off x="3830169" y="2646061"/>
            <a:ext cx="4168534" cy="3911037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9618" r="38692"/>
          <a:stretch/>
        </p:blipFill>
        <p:spPr>
          <a:xfrm>
            <a:off x="517281" y="2646061"/>
            <a:ext cx="3162996" cy="4074389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33" y="2503929"/>
            <a:ext cx="1104296" cy="165644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246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46" r="26219"/>
          <a:stretch/>
        </p:blipFill>
        <p:spPr>
          <a:xfrm>
            <a:off x="548697" y="2058669"/>
            <a:ext cx="5274129" cy="4691637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389" y="2110323"/>
            <a:ext cx="5613276" cy="4588327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09550" y="0"/>
            <a:ext cx="117729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Горилла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Экваториальной Африке живут наиболее близкие к человеку горилла и шимпанзе Гориллы строгие вегетарианцы достаточно миролюбивы. Рост самцов почти 2 м, вес до 250 кг. </a:t>
            </a:r>
            <a:r>
              <a:rPr lang="ru-RU" sz="20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Учёные, изучающие горилл в природе, выявили у них по меньшей мере 16 различных звуковых сигналов.</a:t>
            </a:r>
          </a:p>
          <a:p>
            <a:r>
              <a:rPr lang="ru-RU" sz="20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2000" b="0" i="0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Стенфордском</a:t>
            </a:r>
            <a:r>
              <a:rPr lang="ru-RU" sz="20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университете проводился проект «Коко», в ходе которого самку гориллы удалось научить многим словам </a:t>
            </a:r>
            <a:r>
              <a:rPr lang="ru-RU" sz="2000" b="0" i="0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амслена</a:t>
            </a:r>
            <a:r>
              <a:rPr lang="ru-RU" sz="20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(язык глухих в Америке). Горилла оказалась способна довольно адекватно общаться с человеком.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b="13667"/>
          <a:stretch/>
        </p:blipFill>
        <p:spPr>
          <a:xfrm>
            <a:off x="209550" y="1943100"/>
            <a:ext cx="1455963" cy="1689734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198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864" y="188636"/>
            <a:ext cx="11642271" cy="2048378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Шимпанзе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роде шимпанзе два вида: более крупный обыкновенный шимпанзе и карликовый – </a:t>
            </a:r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бонобо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вида обитают в Центральной Африке. Оба вида находятся под угрозой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вымирания, включены  в Красную  книгу МСОП.  Конвенция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сохранению мигрирующих видов диких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выбрала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обыкновенного шимпанзе для особой защиты.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Живут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в группах,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десяти или двенадцати особей. Выросшие шимпанзе покидают стаю, чтобы создать новую группу. Ночью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прячутся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 на деревьях, устраивая себе постель из веток и листьев. Взрослые особи самцов обычно вырастают до 150 сантиметров, а самки — до 130 сантиметров.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75" y="2400300"/>
            <a:ext cx="5938661" cy="4131243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8249" r="5931"/>
          <a:stretch/>
        </p:blipFill>
        <p:spPr>
          <a:xfrm>
            <a:off x="6904262" y="2400299"/>
            <a:ext cx="5012873" cy="4131243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0227" r="5309"/>
          <a:stretch/>
        </p:blipFill>
        <p:spPr>
          <a:xfrm>
            <a:off x="144236" y="2237014"/>
            <a:ext cx="1910443" cy="16981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47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368" y="146957"/>
            <a:ext cx="11557222" cy="2697656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Бонобо – карликовый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шимпанзе.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своё название, по размеру он не меньше шимпанзе обыкновенного, но уступает ему в плотности телосложения. Кожа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бонобо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чёрная, а не розовая, как у обыкновенных шимпанзе.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отличие от обыкновенных шимпанзе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бонобо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длинные ноги и узкие, покатые плечи,.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Голосовые сигналы карликовых шимпанзе — это резкие, высокие, лающие звуки.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них красные губы на чёрной морде и небольшие уши, высокий лоб, длинные чёрные волосы, которые разделены на пробор посередине. О близком родстве с человеком говорит тот факт, что кровь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бонобо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(соответствующей группы) можно переливать человеку.  Масса 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 самцов — около 43 кг, самок — 33 кг</a:t>
            </a: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786" y="2844613"/>
            <a:ext cx="5290737" cy="377909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40" y="2844613"/>
            <a:ext cx="5036075" cy="377909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24" y="2844613"/>
            <a:ext cx="1806530" cy="1195571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47638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318" y="4481425"/>
            <a:ext cx="4995311" cy="1968361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  приматов на  следующие группы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НИЗШИЕ ПРИМАТЫ,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ВЫСШИЕ ПРИМАТЫ: 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человекообразные</a:t>
            </a:r>
            <a:b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широконосые</a:t>
            </a:r>
            <a:b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узконосые</a:t>
            </a:r>
            <a:endParaRPr lang="ru-RU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260319" y="167659"/>
            <a:ext cx="1688509" cy="1726455"/>
            <a:chOff x="358961" y="786172"/>
            <a:chExt cx="1669736" cy="2094014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8961" y="786172"/>
              <a:ext cx="1669736" cy="209401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38014" y="2451113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300121" y="190012"/>
            <a:ext cx="2076436" cy="1444622"/>
            <a:chOff x="2591107" y="4568342"/>
            <a:chExt cx="2451572" cy="1590583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1107" y="4568342"/>
              <a:ext cx="2451572" cy="159058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610799" y="5775092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4</a:t>
              </a:r>
              <a:endParaRPr lang="ru-RU" dirty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4222506" y="247031"/>
            <a:ext cx="1968467" cy="1387603"/>
            <a:chOff x="2345454" y="3583670"/>
            <a:chExt cx="2011471" cy="1647926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45454" y="3583670"/>
              <a:ext cx="2011471" cy="1647926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348366" y="4751976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3</a:t>
              </a:r>
              <a:endParaRPr lang="ru-RU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776128" y="2327074"/>
            <a:ext cx="1438124" cy="1721391"/>
            <a:chOff x="2789711" y="2547704"/>
            <a:chExt cx="1438124" cy="172139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5"/>
            <a:srcRect l="4116" t="9959" r="4169" b="7049"/>
            <a:stretch/>
          </p:blipFill>
          <p:spPr>
            <a:xfrm>
              <a:off x="2789711" y="2547704"/>
              <a:ext cx="1438124" cy="1721391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2850309" y="3884643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7</a:t>
              </a:r>
              <a:endParaRPr lang="ru-RU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221512" y="2372322"/>
            <a:ext cx="1998804" cy="1647925"/>
            <a:chOff x="2945731" y="3025526"/>
            <a:chExt cx="1998804" cy="164792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45731" y="3025526"/>
              <a:ext cx="1998804" cy="164792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979849" y="4292900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9</a:t>
              </a:r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8485705" y="113232"/>
            <a:ext cx="1714500" cy="1486740"/>
            <a:chOff x="2909985" y="2864104"/>
            <a:chExt cx="1714500" cy="148674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7"/>
            <a:srcRect l="7132" t="7187" r="16966"/>
            <a:stretch/>
          </p:blipFill>
          <p:spPr>
            <a:xfrm>
              <a:off x="2909985" y="2864104"/>
              <a:ext cx="1714500" cy="1486740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2948133" y="3933427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5</a:t>
              </a:r>
              <a:endParaRPr lang="ru-RU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0263965" y="194476"/>
            <a:ext cx="1797746" cy="1328634"/>
            <a:chOff x="4947164" y="2570653"/>
            <a:chExt cx="2150739" cy="1478834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47164" y="2570653"/>
              <a:ext cx="2150739" cy="147883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947164" y="3675757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/>
                <a:t>6</a:t>
              </a:r>
              <a:endParaRPr lang="ru-RU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7564073" y="2372322"/>
            <a:ext cx="2015572" cy="1514202"/>
            <a:chOff x="8556171" y="2116858"/>
            <a:chExt cx="2015572" cy="151420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56171" y="2116858"/>
              <a:ext cx="2015572" cy="1514202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8556171" y="3258485"/>
              <a:ext cx="418704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</a:t>
              </a:r>
              <a:endParaRPr lang="ru-RU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0021646" y="2327074"/>
            <a:ext cx="1842551" cy="1583931"/>
            <a:chOff x="9931346" y="2118648"/>
            <a:chExt cx="1842551" cy="1583931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931346" y="2118648"/>
              <a:ext cx="1842551" cy="1579329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9941670" y="3333247"/>
              <a:ext cx="418704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</a:t>
              </a:r>
              <a:endParaRPr lang="ru-RU"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703585" y="2370303"/>
            <a:ext cx="2174170" cy="1560667"/>
            <a:chOff x="9599727" y="395828"/>
            <a:chExt cx="2174170" cy="1560667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599727" y="395828"/>
              <a:ext cx="2174170" cy="156066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9658820" y="1536725"/>
              <a:ext cx="30168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8</a:t>
              </a:r>
              <a:endParaRPr lang="ru-RU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5136138" y="4389931"/>
            <a:ext cx="2131266" cy="1424526"/>
            <a:chOff x="6624060" y="417751"/>
            <a:chExt cx="2301122" cy="1539485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624060" y="417751"/>
              <a:ext cx="2301122" cy="153874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6660760" y="1587904"/>
              <a:ext cx="418704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12</a:t>
              </a:r>
              <a:endParaRPr lang="ru-RU" dirty="0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9545742" y="4265401"/>
            <a:ext cx="2393533" cy="1595374"/>
            <a:chOff x="4325489" y="561781"/>
            <a:chExt cx="2393533" cy="159537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25489" y="561781"/>
              <a:ext cx="2393533" cy="1592078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4382689" y="1787823"/>
              <a:ext cx="418704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14</a:t>
              </a:r>
              <a:endParaRPr lang="ru-RU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454916" y="4234268"/>
            <a:ext cx="1669711" cy="1811173"/>
            <a:chOff x="2592046" y="229755"/>
            <a:chExt cx="1733120" cy="190655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92046" y="229755"/>
              <a:ext cx="1733120" cy="1892812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05887" y="1747526"/>
              <a:ext cx="617616" cy="38878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13</a:t>
              </a:r>
              <a:endParaRPr lang="ru-RU" dirty="0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2216442" y="228244"/>
            <a:ext cx="1955830" cy="1399239"/>
            <a:chOff x="1200914" y="4862018"/>
            <a:chExt cx="2404307" cy="1604969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00914" y="4862018"/>
              <a:ext cx="2404307" cy="1604969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208963" y="5892873"/>
              <a:ext cx="370863" cy="42363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2</a:t>
              </a:r>
              <a:endParaRPr lang="ru-RU" dirty="0"/>
            </a:p>
          </p:txBody>
        </p:sp>
      </p:grp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35966"/>
              </p:ext>
            </p:extLst>
          </p:nvPr>
        </p:nvGraphicFramePr>
        <p:xfrm>
          <a:off x="200240" y="4100164"/>
          <a:ext cx="5895760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74">
                  <a:extLst>
                    <a:ext uri="{9D8B030D-6E8A-4147-A177-3AD203B41FA5}">
                      <a16:colId xmlns:a16="http://schemas.microsoft.com/office/drawing/2014/main" val="1778304114"/>
                    </a:ext>
                  </a:extLst>
                </a:gridCol>
                <a:gridCol w="1877786">
                  <a:extLst>
                    <a:ext uri="{9D8B030D-6E8A-4147-A177-3AD203B41FA5}">
                      <a16:colId xmlns:a16="http://schemas.microsoft.com/office/drawing/2014/main" val="1399797857"/>
                    </a:ext>
                  </a:extLst>
                </a:gridCol>
                <a:gridCol w="1681843">
                  <a:extLst>
                    <a:ext uri="{9D8B030D-6E8A-4147-A177-3AD203B41FA5}">
                      <a16:colId xmlns:a16="http://schemas.microsoft.com/office/drawing/2014/main" val="3013687317"/>
                    </a:ext>
                  </a:extLst>
                </a:gridCol>
                <a:gridCol w="1328057">
                  <a:extLst>
                    <a:ext uri="{9D8B030D-6E8A-4147-A177-3AD203B41FA5}">
                      <a16:colId xmlns:a16="http://schemas.microsoft.com/office/drawing/2014/main" val="471902382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r>
                        <a:rPr lang="ru-RU" sz="1600" dirty="0" smtClean="0"/>
                        <a:t>Низшие приматы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dirty="0" smtClean="0"/>
                        <a:t>                           Высшие приматы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038922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человекообразные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7030A0"/>
                          </a:solidFill>
                        </a:rPr>
                        <a:t>широконосые</a:t>
                      </a:r>
                      <a:endParaRPr lang="ru-RU" sz="16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391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/>
                          </a:solidFill>
                        </a:rPr>
                        <a:t>узконосые</a:t>
                      </a:r>
                      <a:endParaRPr lang="ru-RU" sz="1600" b="1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33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4Галаго</a:t>
                      </a:r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 шимпанзе</a:t>
                      </a:r>
                      <a:endParaRPr lang="ru-RU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 паукообразная</a:t>
                      </a:r>
                      <a:endParaRPr lang="ru-RU" sz="1600" dirty="0"/>
                    </a:p>
                  </a:txBody>
                  <a:tcPr>
                    <a:solidFill>
                      <a:srgbClr val="E391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 мартышка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53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2Лемур </a:t>
                      </a:r>
                      <a:r>
                        <a:rPr lang="ru-RU" sz="1600" dirty="0" err="1" smtClean="0"/>
                        <a:t>катта</a:t>
                      </a:r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 орангутанг</a:t>
                      </a:r>
                      <a:endParaRPr lang="ru-RU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8ревун</a:t>
                      </a:r>
                      <a:endParaRPr lang="ru-RU" sz="1600" dirty="0"/>
                    </a:p>
                  </a:txBody>
                  <a:tcPr>
                    <a:solidFill>
                      <a:srgbClr val="E391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13мандрил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03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11Лори</a:t>
                      </a:r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 горилла</a:t>
                      </a:r>
                      <a:endParaRPr lang="ru-RU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1игрунка</a:t>
                      </a:r>
                      <a:endParaRPr lang="ru-RU" sz="1600" dirty="0"/>
                    </a:p>
                  </a:txBody>
                  <a:tcPr>
                    <a:solidFill>
                      <a:srgbClr val="E391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10лангур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4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5гиббон</a:t>
                      </a:r>
                      <a:endParaRPr lang="ru-RU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rgbClr val="E391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 макака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00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9144000" y="1825625"/>
            <a:ext cx="2209800" cy="297089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29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1352</Words>
  <Application>Microsoft Office PowerPoint</Application>
  <PresentationFormat>Широкоэкранный</PresentationFormat>
  <Paragraphs>187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Класс Млекопитающие. Отряд Приматы</vt:lpstr>
      <vt:lpstr>Презентация PowerPoint</vt:lpstr>
      <vt:lpstr>Приматы произошли от древних насекомоядных .   Это рисунок раннего примата, из группы животных, уже обособившихся от насекомоядных.  Небольшое животное, называемое нотарктус (Notharctus).  Считается дальним предком человека. </vt:lpstr>
      <vt:lpstr>Классификация приматов</vt:lpstr>
      <vt:lpstr>Подотряд низшие приматы</vt:lpstr>
      <vt:lpstr>      Индри достигают величины от 64 до 90 см, хвост, в отличие от всех других лемуров, очень короткий и насчитывает лишь от 4 до 5 см. Масса индри составляет от 6,5 до 9,5 кг. Задние лапы очень длинные, большие пальцы увеличенные и противопоставленные остальным пальцам. Шерсть очень густая с бело-серо-чёрным узором, который по своему виду может варьировать. Как и все лемуры обитает на Мадагаскаре.</vt:lpstr>
      <vt:lpstr>Лори - длина взрослых особей может достигать 18—21 см. Распространен в Юго-восточной Азии — во вторичных лесах Вьетнама, Лаоса и Камбоджи. Ведет древесный образ жизни. Одиночки, имеют индивидуальные участки. Едят фрукты, цветы, нектар, насекомых, и даже ядовитых насекомых, любят яйца птиц, камедь. </vt:lpstr>
      <vt:lpstr>Мышиный лемур  самый маленький из семейства карликовые лемуры. И один из самых маленьких приматов, главный конкурент за это звание — карликовая игрунка. Вес около 50 граммов, длина тела около 20 сантиметров, из них 10 приходится на хвост. Обитают в тропических лесах. </vt:lpstr>
      <vt:lpstr>Презентация PowerPoint</vt:lpstr>
      <vt:lpstr>Классификация приматов</vt:lpstr>
      <vt:lpstr>Надсемейство широконосые обезьяны у них хрящевая носовая перегородка широкая и ноздри направлены вперёд. Обитают в Южной и Центральной Америке.</vt:lpstr>
      <vt:lpstr> Надсемейство узконосые или  собакоподобные.   Лицевой отдел черепа у них выступает вперед, хвост длинный или короткий, но никогда не бывает хватательным. Обычно есть защёчные мешки и седалищные мозоли. В Африке обитают мартышки, павианы, в Азии – азиатские макаки и тонкотелы. В отличие от широконосых обезъян они не строго древесные и часто спускаются на землю  </vt:lpstr>
      <vt:lpstr>          Надсемейство узконосые обезьяны    По всей Африке распространен род мартышек (23вида).  Самая известная – зеленая мартышка. В Азии распространены тонкотелы, или лангуры.       Один из видов – гульман, в Индии почитается священным, как воплощение царя обезьян, героя «Рамаяны» Ханумана </vt:lpstr>
      <vt:lpstr>Семейство человекообразные обезьяны</vt:lpstr>
      <vt:lpstr>Надсемейство человекоподобных объединяет два  семейства - человек и человекообразные обезьяны. У обезьян этого семейства мозг крупный (600г.), нет хвоста, защечных мешков и седалищных мозолей. У них те же группы крови что и у человека и анатомическое строение за немногими исключениями человеческое. Строго говоря у человека головной  мозг на 500 г. больше и таз с «задними» конечностями приспособлен к прямохождению.   Других кардинальных отличий нет.  </vt:lpstr>
      <vt:lpstr> </vt:lpstr>
      <vt:lpstr>Презентация PowerPoint</vt:lpstr>
      <vt:lpstr>Презентация PowerPoint</vt:lpstr>
      <vt:lpstr>Презентация PowerPoint</vt:lpstr>
      <vt:lpstr>Распределите  приматов на  следующие группы: НИЗШИЕ ПРИМАТЫ,   ВЫСШИЕ ПРИМАТЫ: человекообразные                                   широконосые                                   узконосые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 Млекопитающие. Отряд Приматы</dc:title>
  <dc:creator>Asus</dc:creator>
  <cp:lastModifiedBy>Asus</cp:lastModifiedBy>
  <cp:revision>62</cp:revision>
  <dcterms:created xsi:type="dcterms:W3CDTF">2020-04-21T07:41:43Z</dcterms:created>
  <dcterms:modified xsi:type="dcterms:W3CDTF">2020-04-21T18:53:23Z</dcterms:modified>
</cp:coreProperties>
</file>